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530" y="50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</a:t>
            </a:r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530" y="419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INBreast</a:t>
            </a:r>
            <a:endParaRPr lang="zh-CN" altLang="en-US"/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" y="720090"/>
            <a:ext cx="2093595" cy="2569845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75" y="719455"/>
            <a:ext cx="1976755" cy="25704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530" y="3384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BMCD</a:t>
            </a:r>
            <a:endParaRPr lang="en-US" altLang="zh-CN"/>
          </a:p>
        </p:txBody>
      </p:sp>
      <p:pic>
        <p:nvPicPr>
          <p:cNvPr id="11" name="图片 10" descr="CC_recent_G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" y="3687445"/>
            <a:ext cx="2360295" cy="2906395"/>
          </a:xfrm>
          <a:prstGeom prst="rect">
            <a:avLst/>
          </a:prstGeom>
        </p:spPr>
      </p:pic>
      <p:pic>
        <p:nvPicPr>
          <p:cNvPr id="12" name="图片 11" descr="MLO_recent_G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670" y="3687445"/>
            <a:ext cx="2361565" cy="29070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530" y="50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</a:t>
            </a:r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530" y="419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CDD-CESM</a:t>
            </a:r>
            <a:r>
              <a:rPr lang="zh-CN" altLang="en-US">
                <a:solidFill>
                  <a:srgbClr val="FF0000"/>
                </a:solidFill>
              </a:rPr>
              <a:t>：看一下是否有</a:t>
            </a:r>
            <a:r>
              <a:rPr lang="en-US" altLang="zh-CN">
                <a:solidFill>
                  <a:srgbClr val="FF0000"/>
                </a:solidFill>
              </a:rPr>
              <a:t>mass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标注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30" y="3384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r>
              <a:rPr lang="en-US" altLang="zh-CN"/>
              <a:t>ini-DDSM</a:t>
            </a:r>
            <a:endParaRPr lang="en-US" altLang="zh-CN"/>
          </a:p>
        </p:txBody>
      </p:sp>
      <p:pic>
        <p:nvPicPr>
          <p:cNvPr id="2" name="图片 1" descr="P1_L_DM_ML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" y="735965"/>
            <a:ext cx="1731010" cy="2649855"/>
          </a:xfrm>
          <a:prstGeom prst="rect">
            <a:avLst/>
          </a:prstGeom>
        </p:spPr>
      </p:pic>
      <p:pic>
        <p:nvPicPr>
          <p:cNvPr id="3" name="图片 2" descr="P5_R_DM_C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545" y="558165"/>
            <a:ext cx="2869565" cy="5248275"/>
          </a:xfrm>
          <a:prstGeom prst="rect">
            <a:avLst/>
          </a:prstGeom>
        </p:spPr>
      </p:pic>
      <p:pic>
        <p:nvPicPr>
          <p:cNvPr id="13" name="图片 12" descr="P7_L_DM_ML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5" y="735965"/>
            <a:ext cx="1173480" cy="2640965"/>
          </a:xfrm>
          <a:prstGeom prst="rect">
            <a:avLst/>
          </a:prstGeom>
        </p:spPr>
      </p:pic>
      <p:pic>
        <p:nvPicPr>
          <p:cNvPr id="14" name="图片 13" descr="BoundaryMas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3657600"/>
            <a:ext cx="3934460" cy="30454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530" y="50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</a:t>
            </a:r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530" y="419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</a:t>
            </a:r>
            <a:r>
              <a:rPr lang="en-US" altLang="zh-CN"/>
              <a:t>henzhen</a:t>
            </a:r>
            <a:endParaRPr lang="en-US" altLang="zh-CN"/>
          </a:p>
        </p:txBody>
      </p:sp>
      <p:pic>
        <p:nvPicPr>
          <p:cNvPr id="6" name="图片 5" descr="p0200000101c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744855"/>
            <a:ext cx="2818130" cy="2818130"/>
          </a:xfrm>
          <a:prstGeom prst="rect">
            <a:avLst/>
          </a:prstGeom>
        </p:spPr>
      </p:pic>
      <p:pic>
        <p:nvPicPr>
          <p:cNvPr id="8" name="图片 7" descr="p0200000101mr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25" y="744220"/>
            <a:ext cx="2821940" cy="2821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530" y="3646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RSNA</a:t>
            </a:r>
            <a:endParaRPr lang="en-US" altLang="zh-CN"/>
          </a:p>
        </p:txBody>
      </p:sp>
      <p:pic>
        <p:nvPicPr>
          <p:cNvPr id="11" name="图片 10" descr="393_10395906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25" y="3947795"/>
            <a:ext cx="2821940" cy="2821940"/>
          </a:xfrm>
          <a:prstGeom prst="rect">
            <a:avLst/>
          </a:prstGeom>
        </p:spPr>
      </p:pic>
      <p:pic>
        <p:nvPicPr>
          <p:cNvPr id="12" name="图片 11" descr="463_4811270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5" y="3947795"/>
            <a:ext cx="2818130" cy="28181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530" y="50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</a:t>
            </a:r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400" y="419100"/>
            <a:ext cx="91579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数据信息</a:t>
            </a:r>
            <a:r>
              <a:rPr lang="zh-CN" altLang="en-US"/>
              <a:t>汇总：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部分数据集只有钙化点无实体肿瘤的</a:t>
            </a:r>
            <a:r>
              <a:rPr lang="zh-CN" altLang="en-US"/>
              <a:t>标签；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部分数据按照</a:t>
            </a:r>
            <a:r>
              <a:rPr lang="en-US" altLang="zh-CN"/>
              <a:t>benign</a:t>
            </a:r>
            <a:r>
              <a:rPr lang="zh-CN" altLang="en-US"/>
              <a:t>，</a:t>
            </a:r>
            <a:r>
              <a:rPr lang="en-US" altLang="zh-CN"/>
              <a:t>normal</a:t>
            </a:r>
            <a:r>
              <a:rPr lang="zh-CN" altLang="en-US"/>
              <a:t>，</a:t>
            </a:r>
            <a:r>
              <a:rPr lang="en-US" altLang="zh-CN"/>
              <a:t>cancer</a:t>
            </a:r>
            <a:r>
              <a:rPr lang="zh-CN" altLang="en-US"/>
              <a:t>划分，我们将</a:t>
            </a:r>
            <a:r>
              <a:rPr lang="en-US" altLang="zh-CN"/>
              <a:t>benign</a:t>
            </a:r>
            <a:r>
              <a:rPr lang="zh-CN" altLang="en-US"/>
              <a:t>和</a:t>
            </a:r>
            <a:r>
              <a:rPr lang="en-US" altLang="zh-CN"/>
              <a:t>normal</a:t>
            </a:r>
            <a:r>
              <a:rPr lang="zh-CN" altLang="en-US"/>
              <a:t>统一化为</a:t>
            </a:r>
            <a:r>
              <a:rPr lang="en-US" altLang="zh-CN"/>
              <a:t>normal</a:t>
            </a:r>
            <a:r>
              <a:rPr lang="zh-CN" altLang="en-US"/>
              <a:t>，</a:t>
            </a:r>
            <a:r>
              <a:rPr lang="en-US" altLang="zh-CN"/>
              <a:t>cancer</a:t>
            </a:r>
            <a:r>
              <a:rPr lang="zh-CN" altLang="en-US"/>
              <a:t>统一为</a:t>
            </a:r>
            <a:r>
              <a:rPr lang="en-US" altLang="zh-CN">
                <a:solidFill>
                  <a:srgbClr val="FF0000"/>
                </a:solidFill>
              </a:rPr>
              <a:t>abnormal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分类数据与分割数据只有部分有交集；</a:t>
            </a:r>
            <a:br>
              <a:rPr lang="zh-CN" altLang="en-US"/>
            </a:br>
            <a:r>
              <a:rPr lang="en-US" altLang="zh-CN"/>
              <a:t>4. </a:t>
            </a:r>
            <a:r>
              <a:rPr lang="zh-CN" altLang="en-US"/>
              <a:t>钙化点的小目标问题十分严峻，目前无法通过以下方式</a:t>
            </a:r>
            <a:r>
              <a:rPr lang="zh-CN" altLang="en-US"/>
              <a:t>解决：</a:t>
            </a:r>
            <a:endParaRPr lang="zh-CN" altLang="en-US"/>
          </a:p>
          <a:p>
            <a:pPr indent="457200"/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）数据</a:t>
            </a:r>
            <a:r>
              <a:rPr lang="zh-CN" altLang="en-US"/>
              <a:t>增强</a:t>
            </a:r>
            <a:endParaRPr lang="zh-CN" altLang="en-US"/>
          </a:p>
          <a:p>
            <a:pPr indent="457200"/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）将尺寸继续从</a:t>
            </a:r>
            <a:r>
              <a:rPr lang="en-US" altLang="zh-CN"/>
              <a:t>2048</a:t>
            </a:r>
            <a:r>
              <a:rPr lang="zh-CN" altLang="en-US"/>
              <a:t>增加到</a:t>
            </a:r>
            <a:r>
              <a:rPr lang="en-US" altLang="zh-CN"/>
              <a:t>4096</a:t>
            </a:r>
            <a:r>
              <a:rPr lang="zh-CN" altLang="en-US"/>
              <a:t>，训练时间加倍，但是提升仅有</a:t>
            </a:r>
            <a:r>
              <a:rPr lang="en-US" altLang="zh-CN"/>
              <a:t>0.05</a:t>
            </a:r>
            <a:r>
              <a:rPr lang="zh-CN" altLang="en-US"/>
              <a:t>左右</a:t>
            </a:r>
            <a:endParaRPr lang="zh-CN" altLang="en-US"/>
          </a:p>
          <a:p>
            <a:pPr indent="457200"/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）加入辅助训练头（无</a:t>
            </a:r>
            <a:r>
              <a:rPr lang="zh-CN" altLang="en-US"/>
              <a:t>提升）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3429000"/>
            <a:ext cx="6022975" cy="3190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05" y="1234440"/>
            <a:ext cx="3383280" cy="17252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40" y="3429000"/>
            <a:ext cx="5650865" cy="755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140" y="4260215"/>
            <a:ext cx="5675630" cy="22186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530" y="50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</a:t>
            </a:r>
            <a:r>
              <a:rPr lang="zh-CN" altLang="en-US"/>
              <a:t>示例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85" y="442595"/>
            <a:ext cx="9969500" cy="37782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ExYjVjMWNiM2EyZTkyODQ4MTBhOTgxZDZmOTY1Nz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WPS 演示</Application>
  <PresentationFormat>宽屏</PresentationFormat>
  <Paragraphs>31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王荣胜</dc:creator>
  <cp:lastModifiedBy>王荣胜</cp:lastModifiedBy>
  <cp:revision>49</cp:revision>
  <dcterms:created xsi:type="dcterms:W3CDTF">2023-08-09T12:44:00Z</dcterms:created>
  <dcterms:modified xsi:type="dcterms:W3CDTF">2024-03-03T11:44:49Z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2052-12.1.0.16399</vt:lpwstr>
  </property>
</Properties>
</file>